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anose="02010600030101010101" charset="0"/>
      <p:regular r:id="rId14"/>
      <p:bold r:id="rId15"/>
      <p:italic r:id="rId16"/>
      <p:boldItalic r:id="rId17"/>
    </p:embeddedFont>
    <p:embeddedFont>
      <p:font typeface="等线" panose="02010600030101010101" pitchFamily="2" charset="-122"/>
      <p:regular r:id="rId18"/>
      <p:bold r:id="rId19"/>
    </p:embeddedFont>
    <p:embeddedFont>
      <p:font typeface="Lato" panose="02010600030101010101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731767c6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731767c6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731767c6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731767c6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4731767c6b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4731767c6b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731767c6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731767c6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706725" y="823450"/>
            <a:ext cx="5017500" cy="34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A Mobile Information Kiosk for Visitors </a:t>
            </a:r>
            <a:r>
              <a:rPr lang="en-US" altLang="zh-CN" sz="3600" dirty="0" smtClean="0"/>
              <a:t>with navigation </a:t>
            </a:r>
            <a:r>
              <a:rPr lang="en-GB" sz="3600" dirty="0" smtClean="0"/>
              <a:t>of Buildings </a:t>
            </a:r>
            <a:r>
              <a:rPr lang="en-GB" sz="3600" dirty="0"/>
              <a:t>using AR</a:t>
            </a:r>
            <a:endParaRPr sz="3600"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48625" y="430645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Chan Kwok Chi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and aim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852600" y="1868175"/>
            <a:ext cx="11778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problem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36" name="Google Shape;236;p18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From daily observation, people have a delay </a:t>
            </a:r>
            <a:r>
              <a:rPr lang="en-GB" dirty="0" smtClean="0">
                <a:solidFill>
                  <a:srgbClr val="FFFFFF"/>
                </a:solidFill>
              </a:rPr>
              <a:t>in </a:t>
            </a:r>
            <a:r>
              <a:rPr lang="en-GB" dirty="0">
                <a:solidFill>
                  <a:srgbClr val="FFFFFF"/>
                </a:solidFill>
              </a:rPr>
              <a:t>information acquisition. They often don’t know the exact position or related information of dynamic/static objects inside </a:t>
            </a:r>
            <a:r>
              <a:rPr lang="en-GB" dirty="0" smtClean="0">
                <a:solidFill>
                  <a:srgbClr val="FFFFFF"/>
                </a:solidFill>
              </a:rPr>
              <a:t>an </a:t>
            </a:r>
            <a:r>
              <a:rPr lang="en-GB" dirty="0">
                <a:solidFill>
                  <a:srgbClr val="FFFFFF"/>
                </a:solidFill>
              </a:rPr>
              <a:t>unfamiliar building. 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37" name="Google Shape;237;p18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This problem could be solved if  a mobile app provides information services and navigation. 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117050" y="3697851"/>
            <a:ext cx="6489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aim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239" name="Google Shape;239;p18"/>
          <p:cNvSpPr txBox="1">
            <a:spLocks noGrp="1"/>
          </p:cNvSpPr>
          <p:nvPr>
            <p:ph type="body" idx="1"/>
          </p:nvPr>
        </p:nvSpPr>
        <p:spPr>
          <a:xfrm>
            <a:off x="2030400" y="3573351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solidFill>
                  <a:srgbClr val="FFFFFF"/>
                </a:solidFill>
              </a:rPr>
              <a:t>This project aims at building a mobile app to provide information services as well as navigation to users instantly with AR techniques so that they could explore a building in a short time. 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 build="p"/>
      <p:bldP spid="237" grpId="0" build="p"/>
      <p:bldP spid="23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Methodologies</a:t>
            </a:r>
            <a:endParaRPr dirty="0"/>
          </a:p>
        </p:txBody>
      </p:sp>
      <p:sp>
        <p:nvSpPr>
          <p:cNvPr id="245" name="Google Shape;245;p19"/>
          <p:cNvSpPr txBox="1">
            <a:spLocks noGrp="1"/>
          </p:cNvSpPr>
          <p:nvPr>
            <p:ph type="body" idx="1"/>
          </p:nvPr>
        </p:nvSpPr>
        <p:spPr>
          <a:xfrm>
            <a:off x="3232200" y="1567550"/>
            <a:ext cx="4149000" cy="7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 dirty="0"/>
              <a:t>Build</a:t>
            </a:r>
            <a:r>
              <a:rPr lang="en-GB" dirty="0"/>
              <a:t> a system  raised at Aim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u="sng" dirty="0"/>
              <a:t>Test</a:t>
            </a:r>
            <a:r>
              <a:rPr lang="en-GB" dirty="0"/>
              <a:t> the system if it could help to solve the problem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46" name="Google Shape;246;p19"/>
          <p:cNvSpPr txBox="1">
            <a:spLocks noGrp="1"/>
          </p:cNvSpPr>
          <p:nvPr>
            <p:ph type="body" idx="1"/>
          </p:nvPr>
        </p:nvSpPr>
        <p:spPr>
          <a:xfrm>
            <a:off x="1072575" y="1697450"/>
            <a:ext cx="16590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 dirty="0"/>
              <a:t>Build and Test</a:t>
            </a:r>
            <a:endParaRPr sz="1800" dirty="0"/>
          </a:p>
        </p:txBody>
      </p:sp>
      <p:sp>
        <p:nvSpPr>
          <p:cNvPr id="247" name="Google Shape;247;p19"/>
          <p:cNvSpPr txBox="1">
            <a:spLocks noGrp="1"/>
          </p:cNvSpPr>
          <p:nvPr>
            <p:ph type="body" idx="1"/>
          </p:nvPr>
        </p:nvSpPr>
        <p:spPr>
          <a:xfrm>
            <a:off x="1072575" y="2933050"/>
            <a:ext cx="1659000" cy="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 dirty="0"/>
              <a:t>Technologies</a:t>
            </a:r>
            <a:endParaRPr sz="1800" dirty="0"/>
          </a:p>
        </p:txBody>
      </p:sp>
      <p:sp>
        <p:nvSpPr>
          <p:cNvPr id="248" name="Google Shape;248;p19"/>
          <p:cNvSpPr txBox="1">
            <a:spLocks noGrp="1"/>
          </p:cNvSpPr>
          <p:nvPr>
            <p:ph type="body" idx="1"/>
          </p:nvPr>
        </p:nvSpPr>
        <p:spPr>
          <a:xfrm>
            <a:off x="3232200" y="2612350"/>
            <a:ext cx="5031600" cy="16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ARCore, the toolkit that provides API for developing mobile app.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MongoDB, the database that can store data of objects flexibly.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/>
              <a:t>Web page technologies, which can form an entry for building managers or users to input information of indoor objects.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System components</a:t>
            </a:r>
            <a:endParaRPr dirty="0"/>
          </a:p>
        </p:txBody>
      </p:sp>
      <p:pic>
        <p:nvPicPr>
          <p:cNvPr id="254" name="Google Shape;2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375" y="1116175"/>
            <a:ext cx="4032325" cy="366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0"/>
          <p:cNvSpPr txBox="1">
            <a:spLocks noGrp="1"/>
          </p:cNvSpPr>
          <p:nvPr>
            <p:ph type="body" idx="4294967295"/>
          </p:nvPr>
        </p:nvSpPr>
        <p:spPr>
          <a:xfrm>
            <a:off x="880900" y="1116175"/>
            <a:ext cx="2697300" cy="36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Mobile App</a:t>
            </a:r>
            <a:endParaRPr sz="18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 dirty="0"/>
              <a:t>ARCore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 dirty="0"/>
              <a:t>GUI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 dirty="0"/>
              <a:t>Camera</a:t>
            </a:r>
            <a:endParaRPr sz="1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Server-side program</a:t>
            </a:r>
            <a:endParaRPr sz="18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 dirty="0"/>
              <a:t>Recognition</a:t>
            </a:r>
            <a:endParaRPr sz="1400"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 dirty="0"/>
              <a:t>Information service</a:t>
            </a:r>
            <a:endParaRPr sz="14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Database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Web entry</a:t>
            </a: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 </a:t>
            </a:r>
            <a:r>
              <a:rPr lang="en-GB" dirty="0" smtClean="0"/>
              <a:t>flow</a:t>
            </a:r>
            <a:endParaRPr dirty="0"/>
          </a:p>
        </p:txBody>
      </p:sp>
      <p:grpSp>
        <p:nvGrpSpPr>
          <p:cNvPr id="32" name="画布 745"/>
          <p:cNvGrpSpPr/>
          <p:nvPr/>
        </p:nvGrpSpPr>
        <p:grpSpPr>
          <a:xfrm>
            <a:off x="4541917" y="1044982"/>
            <a:ext cx="4506686" cy="3882571"/>
            <a:chOff x="-79666" y="-115627"/>
            <a:chExt cx="6083123" cy="4064113"/>
          </a:xfrm>
          <a:solidFill>
            <a:schemeClr val="bg1"/>
          </a:solidFill>
        </p:grpSpPr>
        <p:sp>
          <p:nvSpPr>
            <p:cNvPr id="33" name="矩形 32"/>
            <p:cNvSpPr/>
            <p:nvPr/>
          </p:nvSpPr>
          <p:spPr>
            <a:xfrm>
              <a:off x="-79666" y="-115627"/>
              <a:ext cx="6083123" cy="4064113"/>
            </a:xfrm>
            <a:prstGeom prst="rect">
              <a:avLst/>
            </a:prstGeom>
            <a:grpFill/>
            <a:ln>
              <a:solidFill>
                <a:sysClr val="windowText" lastClr="000000"/>
              </a:solidFill>
            </a:ln>
          </p:spPr>
        </p:sp>
        <p:sp>
          <p:nvSpPr>
            <p:cNvPr id="34" name="矩形 33"/>
            <p:cNvSpPr/>
            <p:nvPr/>
          </p:nvSpPr>
          <p:spPr>
            <a:xfrm>
              <a:off x="106349" y="739140"/>
              <a:ext cx="533400" cy="289560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839906" y="3125023"/>
              <a:ext cx="1141729" cy="373380"/>
            </a:xfrm>
            <a:prstGeom prst="rect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Calibri" panose="020F0502020204030204" pitchFamily="34" charset="0"/>
                </a:rPr>
                <a:t>database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106349" y="358140"/>
              <a:ext cx="1173480" cy="381000"/>
            </a:xfrm>
            <a:prstGeom prst="rect">
              <a:avLst/>
            </a:prstGeom>
            <a:grpFill/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Calibri" panose="020F0502020204030204" pitchFamily="34" charset="0"/>
                </a:rPr>
                <a:t>camera</a:t>
              </a:r>
            </a:p>
          </p:txBody>
        </p:sp>
        <p:sp>
          <p:nvSpPr>
            <p:cNvPr id="37" name="矩形 36"/>
            <p:cNvSpPr/>
            <p:nvPr/>
          </p:nvSpPr>
          <p:spPr>
            <a:xfrm>
              <a:off x="106349" y="1292520"/>
              <a:ext cx="1173480" cy="381000"/>
            </a:xfrm>
            <a:prstGeom prst="rect">
              <a:avLst/>
            </a:prstGeom>
            <a:grpFill/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Calibri" panose="020F0502020204030204" pitchFamily="34" charset="0"/>
                </a:rPr>
                <a:t>ARCore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106349" y="2133600"/>
              <a:ext cx="1173480" cy="381000"/>
            </a:xfrm>
            <a:prstGeom prst="rect">
              <a:avLst/>
            </a:prstGeom>
            <a:grpFill/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Calibri" panose="020F0502020204030204" pitchFamily="34" charset="0"/>
                </a:rPr>
                <a:t>GUI</a:t>
              </a: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2680143" y="222128"/>
              <a:ext cx="2256792" cy="381000"/>
            </a:xfrm>
            <a:prstGeom prst="rect">
              <a:avLst/>
            </a:prstGeom>
            <a:grpFill/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Calibri" panose="020F0502020204030204" pitchFamily="34" charset="0"/>
                </a:rPr>
                <a:t>Object recognition 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3390604" y="1591638"/>
              <a:ext cx="2040337" cy="313054"/>
            </a:xfrm>
            <a:prstGeom prst="rect">
              <a:avLst/>
            </a:prstGeom>
            <a:grpFill/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Calibri" panose="020F0502020204030204" pitchFamily="34" charset="0"/>
                </a:rPr>
                <a:t>Information service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1767207" y="2143010"/>
              <a:ext cx="1378955" cy="449580"/>
            </a:xfrm>
            <a:prstGeom prst="rect">
              <a:avLst/>
            </a:prstGeom>
            <a:grpFill/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Calibri" panose="020F0502020204030204" pitchFamily="34" charset="0"/>
                </a:rPr>
                <a:t>Navigation computation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imes New Roman" panose="02020603050405020304" pitchFamily="18" charset="0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129209" y="3002280"/>
              <a:ext cx="1148410" cy="541020"/>
            </a:xfrm>
            <a:prstGeom prst="ellipse">
              <a:avLst/>
            </a:prstGeom>
            <a:grpFill/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Times New Roman" panose="02020603050405020304" pitchFamily="18" charset="0"/>
                  <a:ea typeface="等线" panose="02010600030101010101" pitchFamily="2" charset="-122"/>
                  <a:cs typeface="Calibri" panose="020F0502020204030204" pitchFamily="34" charset="0"/>
                </a:rPr>
                <a:t>user</a:t>
              </a:r>
            </a:p>
          </p:txBody>
        </p:sp>
      </p:grpSp>
      <p:cxnSp>
        <p:nvCxnSpPr>
          <p:cNvPr id="269" name="直接箭头连接符 268"/>
          <p:cNvCxnSpPr>
            <a:stCxn id="36" idx="2"/>
            <a:endCxn id="37" idx="0"/>
          </p:cNvCxnSpPr>
          <p:nvPr/>
        </p:nvCxnSpPr>
        <p:spPr>
          <a:xfrm>
            <a:off x="5114413" y="1861567"/>
            <a:ext cx="0" cy="528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51"/>
          <p:cNvSpPr txBox="1"/>
          <p:nvPr/>
        </p:nvSpPr>
        <p:spPr>
          <a:xfrm>
            <a:off x="5169872" y="1936868"/>
            <a:ext cx="955040" cy="288925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Calibri" panose="020F0502020204030204" pitchFamily="34" charset="0"/>
              </a:rPr>
              <a:t>Live capture</a:t>
            </a:r>
          </a:p>
        </p:txBody>
      </p:sp>
      <p:cxnSp>
        <p:nvCxnSpPr>
          <p:cNvPr id="79" name="直接箭头连接符 78"/>
          <p:cNvCxnSpPr>
            <a:stCxn id="37" idx="3"/>
            <a:endCxn id="43" idx="1"/>
          </p:cNvCxnSpPr>
          <p:nvPr/>
        </p:nvCxnSpPr>
        <p:spPr>
          <a:xfrm flipV="1">
            <a:off x="5549099" y="1549641"/>
            <a:ext cx="1037424" cy="1022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51"/>
          <p:cNvSpPr txBox="1"/>
          <p:nvPr/>
        </p:nvSpPr>
        <p:spPr>
          <a:xfrm rot="18928959">
            <a:off x="5702851" y="1943554"/>
            <a:ext cx="955040" cy="288925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Calibri" panose="020F0502020204030204" pitchFamily="34" charset="0"/>
              </a:rPr>
              <a:t>Live capture</a:t>
            </a:r>
            <a:endParaRPr lang="en-US" sz="1200" dirty="0">
              <a:effectLst/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cxnSp>
        <p:nvCxnSpPr>
          <p:cNvPr id="85" name="直接箭头连接符 84"/>
          <p:cNvCxnSpPr>
            <a:stCxn id="43" idx="2"/>
            <a:endCxn id="46" idx="0"/>
          </p:cNvCxnSpPr>
          <p:nvPr/>
        </p:nvCxnSpPr>
        <p:spPr>
          <a:xfrm>
            <a:off x="7422496" y="1731631"/>
            <a:ext cx="446166" cy="944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文本框 751"/>
          <p:cNvSpPr txBox="1"/>
          <p:nvPr/>
        </p:nvSpPr>
        <p:spPr>
          <a:xfrm rot="3714032">
            <a:off x="7344786" y="2038712"/>
            <a:ext cx="948055" cy="288925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0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Calibri" panose="020F0502020204030204" pitchFamily="34" charset="0"/>
              </a:rPr>
              <a:t>Object identity</a:t>
            </a:r>
            <a:endParaRPr lang="en-US" sz="1200" dirty="0">
              <a:effectLst/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cxnSp>
        <p:nvCxnSpPr>
          <p:cNvPr id="89" name="直接箭头连接符 88"/>
          <p:cNvCxnSpPr>
            <a:stCxn id="35" idx="0"/>
            <a:endCxn id="46" idx="2"/>
          </p:cNvCxnSpPr>
          <p:nvPr/>
        </p:nvCxnSpPr>
        <p:spPr>
          <a:xfrm flipV="1">
            <a:off x="7868661" y="2975054"/>
            <a:ext cx="1" cy="1165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文本框 751"/>
          <p:cNvSpPr txBox="1"/>
          <p:nvPr/>
        </p:nvSpPr>
        <p:spPr>
          <a:xfrm>
            <a:off x="7442574" y="3404728"/>
            <a:ext cx="1412875" cy="548005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Calibri" panose="020F0502020204030204" pitchFamily="34" charset="0"/>
              </a:rPr>
              <a:t>Related information</a:t>
            </a:r>
            <a:endParaRPr lang="en-US" sz="1200" dirty="0">
              <a:effectLst/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cxnSp>
        <p:nvCxnSpPr>
          <p:cNvPr id="91" name="直接箭头连接符 90"/>
          <p:cNvCxnSpPr>
            <a:stCxn id="35" idx="0"/>
            <a:endCxn id="51" idx="2"/>
          </p:cNvCxnSpPr>
          <p:nvPr/>
        </p:nvCxnSpPr>
        <p:spPr>
          <a:xfrm flipH="1" flipV="1">
            <a:off x="6420974" y="3632224"/>
            <a:ext cx="1447687" cy="508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文本框 751"/>
          <p:cNvSpPr txBox="1"/>
          <p:nvPr/>
        </p:nvSpPr>
        <p:spPr>
          <a:xfrm>
            <a:off x="5929574" y="3784966"/>
            <a:ext cx="1438275" cy="355908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Calibri" panose="020F0502020204030204" pitchFamily="34" charset="0"/>
              </a:rPr>
              <a:t>position information</a:t>
            </a:r>
            <a:endParaRPr lang="en-US" sz="1200" dirty="0">
              <a:effectLst/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cxnSp>
        <p:nvCxnSpPr>
          <p:cNvPr id="97" name="直接箭头连接符 96"/>
          <p:cNvCxnSpPr>
            <a:stCxn id="51" idx="0"/>
            <a:endCxn id="46" idx="1"/>
          </p:cNvCxnSpPr>
          <p:nvPr/>
        </p:nvCxnSpPr>
        <p:spPr>
          <a:xfrm flipV="1">
            <a:off x="6420974" y="2825519"/>
            <a:ext cx="691895" cy="377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文本框 751"/>
          <p:cNvSpPr txBox="1"/>
          <p:nvPr/>
        </p:nvSpPr>
        <p:spPr>
          <a:xfrm rot="19816427">
            <a:off x="6259370" y="2736268"/>
            <a:ext cx="833120" cy="288925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Calibri" panose="020F0502020204030204" pitchFamily="34" charset="0"/>
              </a:rPr>
              <a:t>navigation</a:t>
            </a:r>
            <a:endParaRPr lang="en-US" sz="1200" dirty="0">
              <a:effectLst/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cxnSp>
        <p:nvCxnSpPr>
          <p:cNvPr id="101" name="直接箭头连接符 100"/>
          <p:cNvCxnSpPr>
            <a:stCxn id="46" idx="1"/>
            <a:endCxn id="37" idx="3"/>
          </p:cNvCxnSpPr>
          <p:nvPr/>
        </p:nvCxnSpPr>
        <p:spPr>
          <a:xfrm flipH="1" flipV="1">
            <a:off x="5549099" y="2572219"/>
            <a:ext cx="1563770" cy="253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文本框 751"/>
          <p:cNvSpPr txBox="1"/>
          <p:nvPr/>
        </p:nvSpPr>
        <p:spPr>
          <a:xfrm rot="517612">
            <a:off x="5833715" y="2418761"/>
            <a:ext cx="1141730" cy="269875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Calibri" panose="020F0502020204030204" pitchFamily="34" charset="0"/>
              </a:rPr>
              <a:t>All information</a:t>
            </a:r>
            <a:endParaRPr lang="en-US" sz="1200" dirty="0">
              <a:effectLst/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cxnSp>
        <p:nvCxnSpPr>
          <p:cNvPr id="105" name="直接箭头连接符 104"/>
          <p:cNvCxnSpPr>
            <a:stCxn id="37" idx="2"/>
            <a:endCxn id="40" idx="0"/>
          </p:cNvCxnSpPr>
          <p:nvPr/>
        </p:nvCxnSpPr>
        <p:spPr>
          <a:xfrm>
            <a:off x="5114413" y="2754209"/>
            <a:ext cx="0" cy="439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文本框 755"/>
          <p:cNvSpPr txBox="1"/>
          <p:nvPr/>
        </p:nvSpPr>
        <p:spPr>
          <a:xfrm>
            <a:off x="5074077" y="2796280"/>
            <a:ext cx="968888" cy="311785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Calibri" panose="020F0502020204030204" pitchFamily="34" charset="0"/>
              </a:rPr>
              <a:t>Virtual objects</a:t>
            </a:r>
          </a:p>
        </p:txBody>
      </p:sp>
      <p:cxnSp>
        <p:nvCxnSpPr>
          <p:cNvPr id="110" name="直接箭头连接符 109"/>
          <p:cNvCxnSpPr>
            <a:stCxn id="40" idx="2"/>
            <a:endCxn id="57" idx="0"/>
          </p:cNvCxnSpPr>
          <p:nvPr/>
        </p:nvCxnSpPr>
        <p:spPr>
          <a:xfrm>
            <a:off x="5114413" y="3557718"/>
            <a:ext cx="7649" cy="465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Google Shape;255;p20"/>
          <p:cNvSpPr txBox="1">
            <a:spLocks/>
          </p:cNvSpPr>
          <p:nvPr/>
        </p:nvSpPr>
        <p:spPr>
          <a:xfrm>
            <a:off x="585297" y="1116175"/>
            <a:ext cx="3749391" cy="36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14300" indent="0">
              <a:buSzPts val="1800"/>
              <a:buNone/>
            </a:pPr>
            <a:r>
              <a:rPr lang="en-GB" sz="1400" dirty="0" smtClean="0"/>
              <a:t>Camera first captures live scene and send</a:t>
            </a:r>
            <a:r>
              <a:rPr lang="en-US" sz="1400" dirty="0" smtClean="0"/>
              <a:t>s</a:t>
            </a:r>
            <a:r>
              <a:rPr lang="en-GB" sz="1400" dirty="0" smtClean="0"/>
              <a:t> to ARCore component</a:t>
            </a:r>
          </a:p>
          <a:p>
            <a:pPr marL="114300" indent="0">
              <a:buSzPts val="1800"/>
              <a:buNone/>
            </a:pPr>
            <a:r>
              <a:rPr lang="en-GB" sz="1400" dirty="0" smtClean="0"/>
              <a:t>ARCore component then sends live captures to server</a:t>
            </a:r>
          </a:p>
          <a:p>
            <a:pPr marL="114300" indent="0">
              <a:buSzPts val="1800"/>
              <a:buNone/>
            </a:pPr>
            <a:r>
              <a:rPr lang="en-US" sz="1400" dirty="0" smtClean="0"/>
              <a:t>Object identity will ben sent to information service. Most recent live captures will be sent to navigation component</a:t>
            </a:r>
          </a:p>
          <a:p>
            <a:pPr marL="114300" indent="0">
              <a:buSzPts val="1800"/>
              <a:buNone/>
            </a:pPr>
            <a:r>
              <a:rPr lang="en-GB" sz="1400" dirty="0" smtClean="0"/>
              <a:t>Database then sends information(position and the other related) to information service and navigation program respectively</a:t>
            </a:r>
          </a:p>
          <a:p>
            <a:pPr marL="114300" indent="0">
              <a:buSzPts val="1800"/>
              <a:buNone/>
            </a:pPr>
            <a:r>
              <a:rPr lang="en-GB" sz="1400" dirty="0" smtClean="0"/>
              <a:t>All information will be sent back together to the client app</a:t>
            </a:r>
          </a:p>
          <a:p>
            <a:pPr marL="114300" indent="0">
              <a:buSzPts val="1800"/>
              <a:buNone/>
            </a:pPr>
            <a:r>
              <a:rPr lang="en-GB" sz="1400" dirty="0" smtClean="0"/>
              <a:t>Virtual objects can be drawn onto the GUI according to those information</a:t>
            </a:r>
          </a:p>
        </p:txBody>
      </p:sp>
      <p:cxnSp>
        <p:nvCxnSpPr>
          <p:cNvPr id="3" name="直接箭头连接符 2"/>
          <p:cNvCxnSpPr>
            <a:stCxn id="43" idx="2"/>
            <a:endCxn id="51" idx="0"/>
          </p:cNvCxnSpPr>
          <p:nvPr/>
        </p:nvCxnSpPr>
        <p:spPr>
          <a:xfrm flipH="1">
            <a:off x="6420974" y="1731631"/>
            <a:ext cx="1001522" cy="1471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751"/>
          <p:cNvSpPr txBox="1"/>
          <p:nvPr/>
        </p:nvSpPr>
        <p:spPr>
          <a:xfrm rot="18185306">
            <a:off x="6454254" y="2042651"/>
            <a:ext cx="955040" cy="266627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Calibri" panose="020F0502020204030204" pitchFamily="34" charset="0"/>
              </a:rPr>
              <a:t>Live capture</a:t>
            </a:r>
            <a:endParaRPr lang="en-US" sz="1200" dirty="0">
              <a:effectLst/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1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80" grpId="0" animBg="1"/>
      <p:bldP spid="86" grpId="0" animBg="1"/>
      <p:bldP spid="90" grpId="0" animBg="1"/>
      <p:bldP spid="92" grpId="0" animBg="1"/>
      <p:bldP spid="98" grpId="0" animBg="1"/>
      <p:bldP spid="102" grpId="0" animBg="1"/>
      <p:bldP spid="106" grpId="0" animBg="1"/>
      <p:bldP spid="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Evaluation plan</a:t>
            </a:r>
            <a:endParaRPr dirty="0"/>
          </a:p>
        </p:txBody>
      </p:sp>
      <p:sp>
        <p:nvSpPr>
          <p:cNvPr id="4" name="Google Shape;255;p20"/>
          <p:cNvSpPr txBox="1">
            <a:spLocks/>
          </p:cNvSpPr>
          <p:nvPr/>
        </p:nvSpPr>
        <p:spPr>
          <a:xfrm>
            <a:off x="880899" y="1116175"/>
            <a:ext cx="4577791" cy="36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400050" indent="-285750">
              <a:lnSpc>
                <a:spcPct val="150000"/>
              </a:lnSpc>
              <a:buSzPts val="1800"/>
            </a:pPr>
            <a:r>
              <a:rPr lang="en-GB" sz="1800" dirty="0" smtClean="0"/>
              <a:t>OUHK will be set as experimental site</a:t>
            </a:r>
          </a:p>
          <a:p>
            <a:pPr marL="400050" indent="-285750">
              <a:lnSpc>
                <a:spcPct val="150000"/>
              </a:lnSpc>
              <a:buSzPts val="1800"/>
            </a:pPr>
            <a:r>
              <a:rPr lang="en-GB" sz="1800" dirty="0" smtClean="0"/>
              <a:t>Let students or staffs in school use this app and collect their feedback</a:t>
            </a:r>
          </a:p>
          <a:p>
            <a:pPr marL="400050" indent="-285750">
              <a:lnSpc>
                <a:spcPct val="150000"/>
              </a:lnSpc>
              <a:buSzPts val="1800"/>
            </a:pPr>
            <a:r>
              <a:rPr lang="en-GB" sz="1800" dirty="0" smtClean="0"/>
              <a:t>Evaluate the app from different aspects, such as performance</a:t>
            </a:r>
            <a:r>
              <a:rPr lang="en-GB" sz="1800" smtClean="0"/>
              <a:t>, accuracy and </a:t>
            </a:r>
            <a:r>
              <a:rPr lang="en-GB" sz="1800" dirty="0" smtClean="0"/>
              <a:t>usability</a:t>
            </a:r>
          </a:p>
          <a:p>
            <a:pPr marL="114300" indent="0">
              <a:buSzPts val="1800"/>
              <a:buNone/>
            </a:pPr>
            <a:endParaRPr lang="en-GB" sz="1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4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09" name="Google Shape;309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10" name="Google Shape;310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8" name="Google Shape;318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320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21" name="Google Shape;321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5" name="Google Shape;325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28" name="Google Shape;328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2" name="Google Shape;332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33" name="Google Shape;333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4" name="Google Shape;334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35" name="Google Shape;335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9" name="Google Shape;339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40" name="Google Shape;340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1" name="Google Shape;341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42" name="Google Shape;342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44" name="Google Shape;344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45" name="Google Shape;345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46" name="Google Shape;346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4" name="Google Shape;354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327</Words>
  <Application>Microsoft Office PowerPoint</Application>
  <PresentationFormat>全屏显示(16:9)</PresentationFormat>
  <Paragraphs>55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Calibri</vt:lpstr>
      <vt:lpstr>Montserrat</vt:lpstr>
      <vt:lpstr>等线</vt:lpstr>
      <vt:lpstr>Lato</vt:lpstr>
      <vt:lpstr>Times New Roman</vt:lpstr>
      <vt:lpstr>Arial</vt:lpstr>
      <vt:lpstr>Focus</vt:lpstr>
      <vt:lpstr>A Mobile Information Kiosk for Visitors with navigation of Buildings using AR</vt:lpstr>
      <vt:lpstr>Problem and aim</vt:lpstr>
      <vt:lpstr>Methodologies</vt:lpstr>
      <vt:lpstr>System components</vt:lpstr>
      <vt:lpstr>Data flow</vt:lpstr>
      <vt:lpstr>Evaluation plan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Mobile Information Kiosk for Visitors of Malls, Universities or other Buildings using AR</dc:title>
  <cp:lastModifiedBy>陈 国智</cp:lastModifiedBy>
  <cp:revision>17</cp:revision>
  <dcterms:modified xsi:type="dcterms:W3CDTF">2018-11-22T03:19:55Z</dcterms:modified>
</cp:coreProperties>
</file>